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26"/>
  </p:notesMasterIdLst>
  <p:sldIdLst>
    <p:sldId id="256" r:id="rId2"/>
    <p:sldId id="275" r:id="rId3"/>
    <p:sldId id="280" r:id="rId4"/>
    <p:sldId id="259" r:id="rId5"/>
    <p:sldId id="258" r:id="rId6"/>
    <p:sldId id="260" r:id="rId7"/>
    <p:sldId id="261" r:id="rId8"/>
    <p:sldId id="263" r:id="rId9"/>
    <p:sldId id="288" r:id="rId10"/>
    <p:sldId id="264" r:id="rId11"/>
    <p:sldId id="287" r:id="rId12"/>
    <p:sldId id="265" r:id="rId13"/>
    <p:sldId id="286" r:id="rId14"/>
    <p:sldId id="285" r:id="rId15"/>
    <p:sldId id="267" r:id="rId16"/>
    <p:sldId id="277" r:id="rId17"/>
    <p:sldId id="289" r:id="rId18"/>
    <p:sldId id="290" r:id="rId19"/>
    <p:sldId id="291" r:id="rId20"/>
    <p:sldId id="281" r:id="rId21"/>
    <p:sldId id="284" r:id="rId22"/>
    <p:sldId id="276" r:id="rId23"/>
    <p:sldId id="282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FF99"/>
    <a:srgbClr val="008000"/>
    <a:srgbClr val="FFFF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86879" autoAdjust="0"/>
  </p:normalViewPr>
  <p:slideViewPr>
    <p:cSldViewPr>
      <p:cViewPr varScale="1">
        <p:scale>
          <a:sx n="70" d="100"/>
          <a:sy n="70" d="100"/>
        </p:scale>
        <p:origin x="38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62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93D8A77-C3F5-D74A-8410-F2211902EC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17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According to a review of treatments for children with autism by the US National Research Council (2001), not one specific treatment intervention was promoted, however, treatment guidelines were strongly suggested and they include (</a:t>
            </a:r>
            <a:r>
              <a:rPr lang="en-CA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Reichow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 &amp; </a:t>
            </a:r>
            <a:r>
              <a:rPr lang="en-CA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Wolery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, 2009; National Research Council, 2001):</a:t>
            </a:r>
            <a:endParaRPr lang="en-CA" b="0" dirty="0" smtClean="0">
              <a:effectLst/>
            </a:endParaRPr>
          </a:p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-          Children should receive consistent and comprehensive treatment that fit their needs and developmental profile as soon as their needs are flagged.</a:t>
            </a:r>
            <a:endParaRPr lang="en-CA" b="0" dirty="0" smtClean="0">
              <a:effectLst/>
            </a:endParaRPr>
          </a:p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-          Treatment must address the heterogeneous mix and interactions of symptomology, environmental factors and potential </a:t>
            </a:r>
            <a:r>
              <a:rPr lang="en-CA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etiologies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 of the disorder.</a:t>
            </a:r>
            <a:endParaRPr lang="en-CA" b="0" dirty="0" smtClean="0">
              <a:effectLst/>
            </a:endParaRPr>
          </a:p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-          The treatment must acknowledge the importance and benefit of low teacher to student ratios in intervention.</a:t>
            </a:r>
            <a:endParaRPr lang="en-CA" b="0" dirty="0" smtClean="0">
              <a:effectLst/>
            </a:endParaRPr>
          </a:p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-          Progress speed may be impacted positively if intervention if occurs over at least 20 to 25 hours per week.</a:t>
            </a:r>
            <a:endParaRPr lang="en-CA" b="0" dirty="0" smtClean="0">
              <a:effectLst/>
            </a:endParaRPr>
          </a:p>
          <a:p>
            <a:pPr rtl="0"/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-          There must be ongoing assessment and evaluation of the child’s progress, developing needs and areas of strengths. </a:t>
            </a:r>
            <a:endParaRPr lang="en-CA" b="0" dirty="0" smtClean="0">
              <a:effectLst/>
            </a:endParaRPr>
          </a:p>
          <a:p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D8A77-C3F5-D74A-8410-F2211902EC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44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61BADE-B5FB-2C4C-B427-F1CE6067D100}" type="slidenum">
              <a:rPr lang="en-US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2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199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527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199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12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199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4574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4535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198C6-D12B-B240-8A97-3C643310C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39F9-6167-2B4B-A67C-B992FEF35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23E5-D0CD-4C42-9E07-9F256BFA52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707F-C1E7-604A-8006-5C4AFF55A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63AB-B13C-6F4B-9BA5-10847E2E46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B8625-7BE8-654F-9734-6A7D7EAD3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403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6727600"/>
            <a:ext cx="9144000" cy="130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1" y="521800"/>
            <a:ext cx="8520599" cy="8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1" y="1536633"/>
            <a:ext cx="8520599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90251" y="6241344"/>
            <a:ext cx="548699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</a:pPr>
            <a:fld id="{00000000-1234-1234-1234-123412341234}" type="slidenum">
              <a:rPr lang="en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</a:pPr>
              <a:t>‹#›</a:t>
            </a:fld>
            <a:endParaRPr lang="en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6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CF478F1D-236D-5640-B418-797A2F2D3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3735-C818-9448-995B-809BDE5A6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9DB-3FF7-264A-82BC-C6FAC64AF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DB1E22D-B02B-CA4A-840A-3029218F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  <p:sldLayoutId id="2147483827" r:id="rId18"/>
    <p:sldLayoutId id="2147483828" r:id="rId19"/>
    <p:sldLayoutId id="2147483829" r:id="rId20"/>
    <p:sldLayoutId id="2147483830" r:id="rId21"/>
    <p:sldLayoutId id="2147483831" r:id="rId22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ssld.kttsang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196752"/>
            <a:ext cx="7772400" cy="1736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ASD</a:t>
            </a:r>
            <a:b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</a:b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(Autism </a:t>
            </a: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Spectrum </a:t>
            </a: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Disorder)</a:t>
            </a: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/>
            </a:r>
            <a:b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</a:b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SSLD</a:t>
            </a:r>
            <a:r>
              <a:rPr lang="zh-CN" altLang="en-US" sz="2400" dirty="0" smtClean="0">
                <a:solidFill>
                  <a:schemeClr val="bg1"/>
                </a:solidFill>
                <a:ea typeface="宋体" pitchFamily="2" charset="-122"/>
              </a:rPr>
              <a:t> </a:t>
            </a:r>
            <a:r>
              <a:rPr lang="en-CA" altLang="zh-CN" sz="2400" dirty="0" smtClean="0">
                <a:solidFill>
                  <a:schemeClr val="bg1"/>
                </a:solidFill>
                <a:ea typeface="宋体" pitchFamily="2" charset="-122"/>
              </a:rPr>
              <a:t>Intervention</a:t>
            </a:r>
            <a:endParaRPr sz="3200" dirty="0" smtClean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12160" y="2708920"/>
            <a:ext cx="2778696" cy="1456928"/>
          </a:xfrm>
        </p:spPr>
        <p:txBody>
          <a:bodyPr>
            <a:normAutofit fontScale="85000" lnSpcReduction="20000"/>
          </a:bodyPr>
          <a:lstStyle/>
          <a:p>
            <a:pPr algn="r" eaLnBrk="1" hangingPunct="1"/>
            <a:endParaRPr lang="en-CA" altLang="zh-CN" sz="2800" dirty="0" smtClean="0">
              <a:latin typeface="Constantia" charset="0"/>
              <a:ea typeface="宋体" charset="0"/>
              <a:cs typeface="宋体" charset="0"/>
            </a:endParaRPr>
          </a:p>
          <a:p>
            <a:pPr algn="r"/>
            <a:r>
              <a:rPr lang="en-CA" altLang="zh-CN" sz="3100" dirty="0">
                <a:solidFill>
                  <a:schemeClr val="bg1"/>
                </a:solidFill>
                <a:latin typeface="Constantia" charset="0"/>
                <a:ea typeface="宋体" charset="0"/>
                <a:cs typeface="宋体" charset="0"/>
              </a:rPr>
              <a:t>Ka Tat </a:t>
            </a:r>
            <a:r>
              <a:rPr lang="en-CA" altLang="zh-CN" sz="3100" dirty="0" smtClean="0">
                <a:solidFill>
                  <a:schemeClr val="bg1"/>
                </a:solidFill>
                <a:latin typeface="Constantia" charset="0"/>
                <a:ea typeface="宋体" charset="0"/>
                <a:cs typeface="宋体" charset="0"/>
              </a:rPr>
              <a:t>Tsang</a:t>
            </a:r>
            <a:endParaRPr lang="en-CA" altLang="zh-CN" sz="3100" dirty="0">
              <a:solidFill>
                <a:schemeClr val="bg1"/>
              </a:solidFill>
              <a:latin typeface="Constantia" charset="0"/>
              <a:ea typeface="宋体" charset="0"/>
              <a:cs typeface="宋体" charset="0"/>
            </a:endParaRPr>
          </a:p>
          <a:p>
            <a:pPr algn="r"/>
            <a:r>
              <a:rPr lang="en-CA" altLang="zh-CN" sz="3100" dirty="0" smtClean="0">
                <a:solidFill>
                  <a:schemeClr val="bg1"/>
                </a:solidFill>
                <a:latin typeface="Constantia" charset="0"/>
                <a:ea typeface="宋体" charset="0"/>
                <a:cs typeface="宋体" charset="0"/>
              </a:rPr>
              <a:t>2017</a:t>
            </a:r>
            <a:endParaRPr lang="en-CA" altLang="zh-CN" sz="3100" dirty="0">
              <a:solidFill>
                <a:schemeClr val="bg1"/>
              </a:solidFill>
              <a:latin typeface="Constantia" charset="0"/>
              <a:ea typeface="宋体" charset="0"/>
              <a:cs typeface="宋体" charset="0"/>
            </a:endParaRPr>
          </a:p>
          <a:p>
            <a:pPr algn="r" eaLnBrk="1" hangingPunct="1"/>
            <a:r>
              <a:rPr lang="en-CA" altLang="zh-CN" sz="2800" dirty="0" smtClean="0">
                <a:latin typeface="Constantia" charset="0"/>
                <a:ea typeface="宋体" charset="0"/>
                <a:cs typeface="宋体" charset="0"/>
              </a:rPr>
              <a:t> </a:t>
            </a:r>
            <a:endParaRPr lang="en-CA" altLang="zh-CN" sz="24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2800" dirty="0" smtClean="0">
                <a:solidFill>
                  <a:srgbClr val="7030A0"/>
                </a:solidFill>
                <a:ea typeface="宋体" pitchFamily="2" charset="-122"/>
              </a:rPr>
              <a:t>TEACCH</a:t>
            </a:r>
            <a:r>
              <a:rPr lang="en-CA" altLang="zh-CN" sz="2400" dirty="0" smtClean="0">
                <a:solidFill>
                  <a:srgbClr val="7030A0"/>
                </a:solidFill>
                <a:ea typeface="宋体" pitchFamily="2" charset="-122"/>
              </a:rPr>
              <a:t> </a:t>
            </a:r>
            <a:r>
              <a:rPr lang="en-CA" altLang="zh-CN" sz="2400" dirty="0" smtClean="0">
                <a:ea typeface="宋体" pitchFamily="2" charset="-122"/>
              </a:rPr>
              <a:t/>
            </a:r>
            <a:br>
              <a:rPr lang="en-CA" altLang="zh-CN" sz="2400" dirty="0" smtClean="0">
                <a:ea typeface="宋体" pitchFamily="2" charset="-122"/>
              </a:rPr>
            </a:br>
            <a:r>
              <a:rPr lang="en-CA" altLang="zh-CN" sz="2400" dirty="0" smtClean="0">
                <a:solidFill>
                  <a:srgbClr val="7030A0"/>
                </a:solidFill>
                <a:ea typeface="宋体" pitchFamily="2" charset="-122"/>
              </a:rPr>
              <a:t>Treatment and Education of Autistic and Related Communication Handicapped Children</a:t>
            </a:r>
            <a:endParaRPr lang="zh-CN" altLang="en-US" sz="2400" dirty="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CA" altLang="zh-CN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Social environment to match the needs of the child</a:t>
            </a:r>
            <a:endParaRPr lang="zh-CN" altLang="en-CA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Helps the child to understand the external environment and to develop communicative ability (focusing on cognition and behavior)</a:t>
            </a:r>
            <a:endParaRPr lang="zh-CN" altLang="en-CA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Learning appropriate behavior to replace dysfunctional ones</a:t>
            </a:r>
          </a:p>
          <a:p>
            <a:pPr eaLnBrk="1" hangingPunct="1">
              <a:lnSpc>
                <a:spcPct val="80000"/>
              </a:lnSpc>
            </a:pPr>
            <a:endParaRPr lang="zh-CN" altLang="en-CA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CA" altLang="zh-CN" sz="2400" b="1">
                <a:latin typeface="Constantia" charset="0"/>
                <a:ea typeface="宋体" charset="0"/>
                <a:cs typeface="宋体" charset="0"/>
              </a:rPr>
              <a:t>Limitation/Problems</a:t>
            </a:r>
            <a:endParaRPr lang="zh-CN" altLang="en-CA" sz="2400" b="1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Too structured (record schedules, learning aids, progress charting)</a:t>
            </a:r>
            <a:endParaRPr lang="zh-CN" altLang="en-CA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2400">
                <a:latin typeface="Constantia" charset="0"/>
                <a:ea typeface="宋体" charset="0"/>
                <a:cs typeface="宋体" charset="0"/>
              </a:rPr>
              <a:t>Transfer of learning to real-life</a:t>
            </a:r>
            <a:endParaRPr lang="en-US" sz="240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Filial Therapy</a:t>
            </a:r>
            <a:br>
              <a:rPr lang="en-CA" dirty="0" smtClean="0"/>
            </a:br>
            <a:r>
              <a:rPr lang="en-CA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Garza, Watts, &amp; </a:t>
            </a:r>
            <a:r>
              <a:rPr lang="en-CA" sz="24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Kinsworthy</a:t>
            </a:r>
            <a:r>
              <a:rPr lang="en-CA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2015</a:t>
            </a:r>
            <a:endParaRPr lang="en-CA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A </a:t>
            </a:r>
            <a:r>
              <a:rPr lang="en-CA" dirty="0"/>
              <a:t>child and family centred modality whereby it is highly individuated per individual needs and strengths.  </a:t>
            </a: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Conducted at home, didactic </a:t>
            </a:r>
            <a:r>
              <a:rPr lang="en-CA" dirty="0"/>
              <a:t>in </a:t>
            </a:r>
            <a:r>
              <a:rPr lang="en-CA" dirty="0" smtClean="0"/>
              <a:t>nature, training </a:t>
            </a:r>
            <a:r>
              <a:rPr lang="en-CA" dirty="0"/>
              <a:t>of the </a:t>
            </a:r>
            <a:r>
              <a:rPr lang="en-CA" dirty="0" smtClean="0"/>
              <a:t>family, focused on parents skills building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Highlights </a:t>
            </a:r>
            <a:r>
              <a:rPr lang="en-CA" dirty="0"/>
              <a:t>the importance of play-based, fun, experiential teaching.  </a:t>
            </a: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Greater </a:t>
            </a:r>
            <a:r>
              <a:rPr lang="en-CA" dirty="0"/>
              <a:t>treatment effects than therapy led by </a:t>
            </a:r>
            <a:r>
              <a:rPr lang="en-CA" dirty="0" smtClean="0"/>
              <a:t>clinicians;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Effective </a:t>
            </a:r>
            <a:r>
              <a:rPr lang="en-CA" dirty="0"/>
              <a:t>at improving family interpersonal relationships 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20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CA" altLang="zh-CN" sz="3200" smtClean="0">
                <a:solidFill>
                  <a:srgbClr val="7030A0"/>
                </a:solidFill>
                <a:ea typeface="宋体" pitchFamily="2" charset="-122"/>
              </a:rPr>
              <a:t>Other Treatment Methods</a:t>
            </a:r>
            <a:endParaRPr lang="zh-CN" altLang="en-US" sz="24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Sensory Integration</a:t>
            </a: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Social Stories: Breaking social processes into simple, concrete units that are easier to grasp	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PECS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(Picture Exchange Communication Systems)</a:t>
            </a:r>
          </a:p>
          <a:p>
            <a:pPr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Floor Time: According to developmental stage, focuses on feelings and emotional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development. 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DIR: developmental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, 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individual difference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and 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relationship based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Music therapy, art therapy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onstantia" charset="0"/>
                <a:ea typeface="宋体" charset="0"/>
                <a:cs typeface="宋体" charset="0"/>
              </a:rPr>
              <a:t>Animal/pet </a:t>
            </a:r>
            <a:r>
              <a:rPr lang="en-US" sz="2400" dirty="0" smtClean="0">
                <a:latin typeface="Constantia" charset="0"/>
                <a:ea typeface="宋体" charset="0"/>
                <a:cs typeface="宋体" charset="0"/>
              </a:rPr>
              <a:t>therapy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nstantia" charset="0"/>
                <a:ea typeface="宋体" charset="0"/>
                <a:cs typeface="宋体" charset="0"/>
              </a:rPr>
              <a:t>Filial therapy</a:t>
            </a:r>
            <a:endParaRPr lang="en-US" sz="24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Major Practice Challenges and Issues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Moving from classical (respondent) and operant conditioning paradigm to social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Engagement of multiple domains, not just behavior and intellectual/cognitive skills (motivation, emotion, interpersonal interaction,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Increased involvement of parents or primary caregivers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Transfer of learning: Difference between treatment and </a:t>
            </a:r>
            <a:r>
              <a:rPr lang="en-CA" i="1" dirty="0" smtClean="0"/>
              <a:t>in vivo</a:t>
            </a:r>
            <a:r>
              <a:rPr lang="en-CA" dirty="0" smtClean="0"/>
              <a:t> (real life) environments </a:t>
            </a:r>
            <a:r>
              <a:rPr lang="en-CA" dirty="0" smtClean="0">
                <a:sym typeface="Wingdings" panose="05000000000000000000" pitchFamily="2" charset="2"/>
              </a:rPr>
              <a:t> more home-based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4367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Key Pointers from Previous Research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Children should receive consistent and comprehensive treatment that fit their needs and developmental profile as soon as their needs are flagged.</a:t>
            </a:r>
            <a:endParaRPr lang="en-CA" dirty="0"/>
          </a:p>
          <a:p>
            <a:r>
              <a:rPr lang="en-CA" dirty="0" smtClean="0"/>
              <a:t>Treatment </a:t>
            </a:r>
            <a:r>
              <a:rPr lang="en-CA" dirty="0"/>
              <a:t>must address the heterogeneous mix and interactions of symptomology, environmental factors and potential </a:t>
            </a:r>
            <a:r>
              <a:rPr lang="en-CA" dirty="0" err="1"/>
              <a:t>etiologies</a:t>
            </a:r>
            <a:r>
              <a:rPr lang="en-CA" dirty="0"/>
              <a:t> of the disorder.</a:t>
            </a:r>
            <a:endParaRPr lang="en-CA" dirty="0"/>
          </a:p>
          <a:p>
            <a:r>
              <a:rPr lang="en-CA" dirty="0" smtClean="0"/>
              <a:t>The </a:t>
            </a:r>
            <a:r>
              <a:rPr lang="en-CA" dirty="0"/>
              <a:t>treatment must acknowledge the importance and benefit of low teacher to student ratios in intervention.</a:t>
            </a:r>
            <a:endParaRPr lang="en-CA" dirty="0"/>
          </a:p>
          <a:p>
            <a:r>
              <a:rPr lang="en-CA" dirty="0" smtClean="0"/>
              <a:t>Progress </a:t>
            </a:r>
            <a:r>
              <a:rPr lang="en-CA" dirty="0"/>
              <a:t>speed may be impacted positively if intervention if occurs over at least 20 to 25 hours per week.</a:t>
            </a:r>
            <a:endParaRPr lang="en-CA" dirty="0"/>
          </a:p>
          <a:p>
            <a:r>
              <a:rPr lang="en-CA" dirty="0" smtClean="0"/>
              <a:t>There </a:t>
            </a:r>
            <a:r>
              <a:rPr lang="en-CA" dirty="0"/>
              <a:t>must be ongoing assessment and evaluation of the child’s progress, developing needs and areas of strengths. 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en-CA" sz="2000" dirty="0" err="1"/>
              <a:t>Reichow</a:t>
            </a:r>
            <a:r>
              <a:rPr lang="en-CA" sz="2000" dirty="0"/>
              <a:t> &amp; </a:t>
            </a:r>
            <a:r>
              <a:rPr lang="en-CA" sz="2000" dirty="0" err="1"/>
              <a:t>Wolery</a:t>
            </a:r>
            <a:r>
              <a:rPr lang="en-CA" sz="2000" dirty="0"/>
              <a:t>, 2009; National Research Council, 2001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8939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4" y="484094"/>
            <a:ext cx="7556313" cy="8113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3200" dirty="0" smtClean="0">
                <a:solidFill>
                  <a:srgbClr val="7030A0"/>
                </a:solidFill>
                <a:ea typeface="宋体" pitchFamily="2" charset="-122"/>
              </a:rPr>
              <a:t>SSLD</a:t>
            </a:r>
            <a:br>
              <a:rPr lang="en-CA" altLang="zh-CN" sz="3200" dirty="0" smtClean="0">
                <a:solidFill>
                  <a:srgbClr val="7030A0"/>
                </a:solidFill>
                <a:ea typeface="宋体" pitchFamily="2" charset="-122"/>
              </a:rPr>
            </a:br>
            <a:endParaRPr sz="3600" dirty="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An action oriented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learning system that pays attention to all the key domains of the child’s functioning (biology, motivation, cognition, emotion, </a:t>
            </a:r>
            <a:r>
              <a:rPr lang="en-CA" altLang="zh-CN" sz="2400" dirty="0" err="1">
                <a:latin typeface="Constantia" charset="0"/>
                <a:ea typeface="宋体" charset="0"/>
                <a:cs typeface="宋体" charset="0"/>
              </a:rPr>
              <a:t>behavior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) as well as the environment</a:t>
            </a:r>
            <a:r>
              <a:rPr lang="en-GB" sz="2400" dirty="0">
                <a:latin typeface="Constantia" charset="0"/>
              </a:rPr>
              <a:t>. 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Aims at enhancing </a:t>
            </a:r>
            <a:r>
              <a:rPr lang="en-US" altLang="zh-CN" sz="2400" dirty="0">
                <a:latin typeface="Constantia" charset="0"/>
                <a:ea typeface="宋体" charset="0"/>
                <a:cs typeface="宋体" charset="0"/>
              </a:rPr>
              <a:t>agentive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, </a:t>
            </a:r>
            <a:r>
              <a:rPr lang="en-US" altLang="zh-CN" sz="2400" dirty="0">
                <a:latin typeface="Constantia" charset="0"/>
                <a:ea typeface="宋体" charset="0"/>
                <a:cs typeface="宋体" charset="0"/>
              </a:rPr>
              <a:t>interpersonal, and social competence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Built on social cognitive theory, social and learning psychology</a:t>
            </a:r>
            <a:endParaRPr lang="zh-CN" altLang="en-GB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Systematic Learning</a:t>
            </a:r>
            <a:r>
              <a:rPr lang="zh-CN" altLang="en-GB" sz="2800" dirty="0">
                <a:latin typeface="Constantia" charset="0"/>
                <a:ea typeface="宋体" charset="0"/>
                <a:cs typeface="宋体" charset="0"/>
              </a:rPr>
              <a:t>                                     </a:t>
            </a:r>
          </a:p>
          <a:p>
            <a:pPr lvl="1" eaLnBrk="1" hangingPunct="1">
              <a:lnSpc>
                <a:spcPct val="70000"/>
              </a:lnSpc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Personalized needs analysis and formulation of learning objectives</a:t>
            </a:r>
            <a:endParaRPr lang="zh-CN" altLang="en-GB" dirty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Learning how to learn through observation learning, modeling, and symbolic mediation</a:t>
            </a:r>
            <a:endParaRPr lang="zh-CN" altLang="en-GB" dirty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Feedback, review, refinement</a:t>
            </a:r>
            <a:endParaRPr lang="zh-CN" altLang="en-GB" dirty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Grounded in real-life performance</a:t>
            </a:r>
            <a:endParaRPr lang="zh-CN" altLang="en-GB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zh-CN" sz="3600" smtClean="0">
                <a:solidFill>
                  <a:srgbClr val="7030A0"/>
                </a:solidFill>
                <a:ea typeface="宋体" pitchFamily="2" charset="-122"/>
              </a:rPr>
              <a:t>SSLD </a:t>
            </a:r>
            <a:r>
              <a:rPr lang="en-CA" altLang="zh-CN" sz="3600" smtClean="0">
                <a:solidFill>
                  <a:srgbClr val="7030A0"/>
                </a:solidFill>
                <a:ea typeface="宋体" pitchFamily="2" charset="-122"/>
              </a:rPr>
              <a:t>Understanding of Autism</a:t>
            </a:r>
            <a:endParaRPr lang="zh-CN" altLang="en-US" sz="36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The child is unable to process information effectively due to neurological impairment, especially complex and multi-modal interpersonal signals. (biology and cognition)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Inability to decipher and process information leads to feeling overwhelmed, perplexed, confused, and anxious (emotion)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Withdrawal or disengagement as strategies for avoiding negative emotional experience (motivation and </a:t>
            </a:r>
            <a:r>
              <a:rPr lang="en-CA" altLang="zh-CN" sz="2400" dirty="0" err="1">
                <a:latin typeface="Constantia" charset="0"/>
                <a:ea typeface="宋体" charset="0"/>
                <a:cs typeface="宋体" charset="0"/>
              </a:rPr>
              <a:t>behavior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)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While other children can gratify various needs through social interaction, children with autism have to use other means such as auto-stimulation, control and manipulating objects, maintaining rigid order/pattern (motivation, </a:t>
            </a:r>
            <a:r>
              <a:rPr lang="en-CA" altLang="zh-CN" sz="2400" dirty="0" err="1">
                <a:latin typeface="Constantia" charset="0"/>
                <a:ea typeface="宋体" charset="0"/>
                <a:cs typeface="宋体" charset="0"/>
              </a:rPr>
              <a:t>behavior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, environment)</a:t>
            </a:r>
            <a:endParaRPr lang="zh-CN" altLang="en-US" sz="8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6642101" y="1236168"/>
            <a:ext cx="2189579" cy="43454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100" b="1" dirty="0">
              <a:solidFill>
                <a:srgbClr val="2E444B"/>
              </a:solidFill>
              <a:latin typeface="Radley"/>
              <a:ea typeface="Radley"/>
              <a:cs typeface="Radley"/>
              <a:sym typeface="Radley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3200" b="1" dirty="0">
              <a:solidFill>
                <a:srgbClr val="2E444B"/>
              </a:solidFill>
              <a:latin typeface="Radley"/>
              <a:ea typeface="Radley"/>
              <a:cs typeface="Radley"/>
              <a:sym typeface="Radley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25000"/>
            </a:pPr>
            <a:r>
              <a:rPr lang="en" sz="32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SSLD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25000"/>
            </a:pPr>
            <a:r>
              <a:rPr lang="en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Framework</a:t>
            </a:r>
            <a:endParaRPr lang="en-US" sz="2100" b="1" dirty="0">
              <a:solidFill>
                <a:srgbClr val="2E444B"/>
              </a:solidFill>
              <a:latin typeface="Radley"/>
              <a:ea typeface="Radley"/>
              <a:cs typeface="Radley"/>
              <a:sym typeface="Radley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25000"/>
            </a:pPr>
            <a:endParaRPr lang="en-US" sz="2100" b="1" dirty="0">
              <a:solidFill>
                <a:srgbClr val="2E444B"/>
              </a:solidFill>
              <a:latin typeface="Radley"/>
              <a:ea typeface="Radley"/>
              <a:cs typeface="Radley"/>
              <a:sym typeface="Radley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Environment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altLang="zh-CN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Body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Motivation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Cognition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Emotion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2E444B"/>
              </a:buClr>
              <a:buSzPct val="80000"/>
              <a:buFont typeface="Arial"/>
              <a:buChar char="•"/>
            </a:pPr>
            <a:r>
              <a:rPr lang="en-US" sz="2100" b="1" dirty="0">
                <a:solidFill>
                  <a:srgbClr val="2E444B"/>
                </a:solidFill>
                <a:latin typeface="Radley"/>
                <a:ea typeface="Radley"/>
                <a:cs typeface="Radley"/>
                <a:sym typeface="Radley"/>
              </a:rPr>
              <a:t>Behavior</a:t>
            </a:r>
            <a:endParaRPr lang="en" sz="2100" b="1" dirty="0">
              <a:solidFill>
                <a:srgbClr val="2E444B"/>
              </a:solidFill>
              <a:latin typeface="Radley"/>
              <a:ea typeface="Radley"/>
              <a:cs typeface="Radley"/>
              <a:sym typeface="Radley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100" b="1" dirty="0">
              <a:solidFill>
                <a:srgbClr val="000090"/>
              </a:solidFill>
              <a:latin typeface="Radley"/>
              <a:ea typeface="Radley"/>
              <a:cs typeface="Radley"/>
              <a:sym typeface="Radley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6604000" cy="514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5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1" y="124860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/>
          <a:p>
            <a:pPr algn="ctr">
              <a:buSzPct val="25000"/>
            </a:pPr>
            <a:r>
              <a:rPr lang="en" dirty="0">
                <a:latin typeface="Cambria"/>
                <a:cs typeface="Cambria"/>
              </a:rPr>
              <a:t>Being-in-the-World</a:t>
            </a:r>
            <a:endParaRPr lang="en" dirty="0">
              <a:latin typeface="Cambria"/>
              <a:cs typeface="Cambria"/>
            </a:endParaRPr>
          </a:p>
        </p:txBody>
      </p:sp>
      <p:graphicFrame>
        <p:nvGraphicFramePr>
          <p:cNvPr id="109" name="Shape 109"/>
          <p:cNvGraphicFramePr/>
          <p:nvPr>
            <p:extLst>
              <p:ext uri="{D42A27DB-BD31-4B8C-83A1-F6EECF244321}">
                <p14:modId xmlns:p14="http://schemas.microsoft.com/office/powerpoint/2010/main" val="1702984818"/>
              </p:ext>
            </p:extLst>
          </p:nvPr>
        </p:nvGraphicFramePr>
        <p:xfrm>
          <a:off x="311700" y="2085175"/>
          <a:ext cx="8229750" cy="36573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43250"/>
                <a:gridCol w="2743250"/>
                <a:gridCol w="2743250"/>
              </a:tblGrid>
              <a:tr h="4404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666B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59666B"/>
                          </a:solidFill>
                        </a:rPr>
                        <a:t>Conventional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666B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59666B"/>
                          </a:solidFill>
                        </a:rPr>
                        <a:t>Metaphysical Frame</a:t>
                      </a: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3C7522"/>
                          </a:solidFill>
                        </a:rPr>
                        <a:t>SSLD</a:t>
                      </a: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3C7522"/>
                          </a:solidFill>
                        </a:rPr>
                        <a:t>Analytic Domains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3C7522"/>
                          </a:solidFill>
                        </a:rPr>
                        <a:t>Holistic Formulations</a:t>
                      </a:r>
                    </a:p>
                  </a:txBody>
                  <a:tcPr marL="91425" marR="91425" marT="91425" marB="91425"/>
                </a:tc>
              </a:tr>
              <a:tr h="440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666B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59666B"/>
                          </a:solidFill>
                        </a:rPr>
                        <a:t>Social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Environment</a:t>
                      </a:r>
                    </a:p>
                  </a:txBody>
                  <a:tcPr marL="91425" marR="91425" marT="91425" marB="91425"/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 smtClean="0">
                          <a:solidFill>
                            <a:srgbClr val="6598A4"/>
                          </a:solidFill>
                        </a:rPr>
                        <a:t>Being</a:t>
                      </a:r>
                      <a:r>
                        <a:rPr lang="en-US" sz="1800" u="none" strike="noStrike" cap="none" dirty="0" smtClean="0">
                          <a:solidFill>
                            <a:srgbClr val="6598A4"/>
                          </a:solidFill>
                        </a:rPr>
                        <a:t>/Selfhood/Identity</a:t>
                      </a:r>
                      <a:endParaRPr lang="en" sz="1800" u="none" strike="noStrike" cap="none" dirty="0">
                        <a:solidFill>
                          <a:srgbClr val="6598A4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Existential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Spiritual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 smtClean="0">
                          <a:solidFill>
                            <a:srgbClr val="6598A4"/>
                          </a:solidFill>
                        </a:rPr>
                        <a:t>Aesthetic</a:t>
                      </a:r>
                      <a:endParaRPr lang="en-US" sz="1800" u="none" strike="noStrike" cap="none" dirty="0" smtClean="0">
                        <a:solidFill>
                          <a:srgbClr val="6598A4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u="none" strike="noStrike" cap="none" dirty="0" smtClean="0">
                          <a:solidFill>
                            <a:srgbClr val="6598A4"/>
                          </a:solidFill>
                        </a:rPr>
                        <a:t>Membership</a:t>
                      </a:r>
                      <a:endParaRPr lang="en" sz="1800" u="none" strike="noStrike" cap="none" dirty="0">
                        <a:solidFill>
                          <a:srgbClr val="6598A4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440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666B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59666B"/>
                          </a:solidFill>
                        </a:rPr>
                        <a:t>Biological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Body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47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59666B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59666B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666B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59666B"/>
                          </a:solidFill>
                        </a:rPr>
                        <a:t>Psychological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6598A4"/>
                          </a:solidFill>
                        </a:rPr>
                        <a:t>Motivation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Cognition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6598A4"/>
                          </a:solidFill>
                        </a:rPr>
                        <a:t>Emotion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6598A4"/>
                          </a:solidFill>
                        </a:rPr>
                        <a:t>Behavior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8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Shape 114"/>
          <p:cNvGraphicFramePr/>
          <p:nvPr>
            <p:extLst>
              <p:ext uri="{D42A27DB-BD31-4B8C-83A1-F6EECF244321}">
                <p14:modId xmlns:p14="http://schemas.microsoft.com/office/powerpoint/2010/main" val="2206951195"/>
              </p:ext>
            </p:extLst>
          </p:nvPr>
        </p:nvGraphicFramePr>
        <p:xfrm>
          <a:off x="273874" y="928251"/>
          <a:ext cx="8507475" cy="51019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55700"/>
                <a:gridCol w="1635284"/>
                <a:gridCol w="5116491"/>
              </a:tblGrid>
              <a:tr h="111517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3C7522"/>
                          </a:solidFill>
                        </a:rPr>
                        <a:t>SSLD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3C7522"/>
                          </a:solidFill>
                        </a:rPr>
                        <a:t>Holistic Formulations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>
                          <a:solidFill>
                            <a:srgbClr val="3C7522"/>
                          </a:solidFill>
                        </a:rPr>
                        <a:t>SSLD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C7522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>
                          <a:solidFill>
                            <a:srgbClr val="3C7522"/>
                          </a:solidFill>
                        </a:rPr>
                        <a:t>Analytic Domains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/>
                        <a:t>Specific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b="1" u="none" strike="noStrike" cap="none"/>
                        <a:t>Components</a:t>
                      </a:r>
                    </a:p>
                  </a:txBody>
                  <a:tcPr marL="91425" marR="91425" marT="91425" marB="91425"/>
                </a:tc>
              </a:tr>
              <a:tr h="649285"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466973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600" u="none" strike="noStrike" cap="none" dirty="0" smtClean="0">
                          <a:solidFill>
                            <a:srgbClr val="6598A4"/>
                          </a:solidFill>
                        </a:rPr>
                        <a:t>Being</a:t>
                      </a:r>
                      <a:r>
                        <a:rPr lang="en-US" sz="1600" u="none" strike="noStrike" cap="none" dirty="0" smtClean="0">
                          <a:solidFill>
                            <a:srgbClr val="6598A4"/>
                          </a:solidFill>
                        </a:rPr>
                        <a:t>/Selfhood/Identity</a:t>
                      </a:r>
                      <a:endParaRPr lang="en" sz="1600" u="none" strike="noStrike" cap="none" dirty="0" smtClean="0">
                        <a:solidFill>
                          <a:srgbClr val="6598A4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600" u="none" strike="noStrike" cap="none" dirty="0" smtClean="0">
                          <a:solidFill>
                            <a:srgbClr val="6598A4"/>
                          </a:solidFill>
                        </a:rPr>
                        <a:t>Existential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600" u="none" strike="noStrike" cap="none" dirty="0" smtClean="0">
                          <a:solidFill>
                            <a:srgbClr val="6598A4"/>
                          </a:solidFill>
                        </a:rPr>
                        <a:t>Spiritual</a:t>
                      </a: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600" u="none" strike="noStrike" cap="none" dirty="0" smtClean="0">
                          <a:solidFill>
                            <a:srgbClr val="6598A4"/>
                          </a:solidFill>
                        </a:rPr>
                        <a:t>Aesthetic</a:t>
                      </a:r>
                      <a:endParaRPr lang="en-US" sz="1600" u="none" strike="noStrike" cap="none" dirty="0" smtClean="0">
                        <a:solidFill>
                          <a:srgbClr val="6598A4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598A4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 smtClean="0">
                          <a:solidFill>
                            <a:srgbClr val="6598A4"/>
                          </a:solidFill>
                        </a:rPr>
                        <a:t>Membership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Environment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" sz="1400" u="none" strike="noStrike" cap="none"/>
                        <a:t>Physical/Material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" sz="1400" u="none" strike="noStrike" cap="none"/>
                        <a:t>Social/Symbolic (includes relationships)</a:t>
                      </a:r>
                    </a:p>
                  </a:txBody>
                  <a:tcPr marL="91425" marR="91425" marT="91425" marB="91425"/>
                </a:tc>
              </a:tr>
              <a:tr h="598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Body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/>
                        <a:t>Physical/Biological + Embodiment + Social construction </a:t>
                      </a:r>
                    </a:p>
                  </a:txBody>
                  <a:tcPr marL="91425" marR="91425" marT="91425" marB="91425"/>
                </a:tc>
              </a:tr>
              <a:tr h="598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Motivation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/>
                        <a:t>Needs, Wants, Drive</a:t>
                      </a:r>
                    </a:p>
                  </a:txBody>
                  <a:tcPr marL="91425" marR="91425" marT="91425" marB="91425"/>
                </a:tc>
              </a:tr>
              <a:tr h="876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Cognition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/>
                        <a:t>Information processing, making sense + beliefs, values + purpose + sense of self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/>
                        <a:t>(</a:t>
                      </a:r>
                      <a:r>
                        <a:rPr lang="en" sz="1400" b="0" u="sng" strike="noStrike" cap="none"/>
                        <a:t>not just memory and intellectual functioning</a:t>
                      </a:r>
                      <a:r>
                        <a:rPr lang="en" sz="1400" u="none" strike="noStrike" cap="none"/>
                        <a:t>)</a:t>
                      </a:r>
                    </a:p>
                  </a:txBody>
                  <a:tcPr marL="91425" marR="91425" marT="91425" marB="91425"/>
                </a:tc>
              </a:tr>
              <a:tr h="598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Emotion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 dirty="0"/>
                        <a:t>Emotional state + Emotional trait + Mood + Relational feelings </a:t>
                      </a:r>
                    </a:p>
                  </a:txBody>
                  <a:tcPr marL="91425" marR="91425" marT="91425" marB="91425"/>
                </a:tc>
              </a:tr>
              <a:tr h="598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6973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800" u="none" strike="noStrike" cap="none">
                          <a:solidFill>
                            <a:srgbClr val="466973"/>
                          </a:solidFill>
                        </a:rPr>
                        <a:t>Behavior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400" u="none" strike="noStrike" cap="none" dirty="0"/>
                        <a:t>Action + </a:t>
                      </a:r>
                      <a:r>
                        <a:rPr lang="en" sz="1400" u="none" strike="noStrike" cap="none" dirty="0" smtClean="0"/>
                        <a:t>Articulation/Communication </a:t>
                      </a:r>
                      <a:r>
                        <a:rPr lang="en" sz="1400" u="none" strike="noStrike" cap="none" dirty="0"/>
                        <a:t>+ </a:t>
                      </a:r>
                      <a:r>
                        <a:rPr lang="en" sz="1400" u="none" strike="noStrike" cap="none" dirty="0" smtClean="0"/>
                        <a:t>Reflexes/Involuntary(e.g.,</a:t>
                      </a:r>
                      <a:r>
                        <a:rPr lang="en" sz="1400" u="none" strike="noStrike" cap="none" baseline="0" dirty="0" smtClean="0"/>
                        <a:t> stereotypic)</a:t>
                      </a:r>
                      <a:endParaRPr lang="en" sz="1400" u="none" strike="noStrike" cap="none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4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4000" smtClean="0">
                <a:solidFill>
                  <a:srgbClr val="7030A0"/>
                </a:solidFill>
                <a:ea typeface="宋体" pitchFamily="2" charset="-122"/>
              </a:rPr>
              <a:t>Autistic Spectrum Disorder (ASD)</a:t>
            </a:r>
            <a:endParaRPr altLang="zh-CN" sz="36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83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n-CA" altLang="zh-CN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Autism</a:t>
            </a:r>
            <a:r>
              <a:rPr lang="zh-CN" altLang="en-US" sz="2400" dirty="0">
                <a:latin typeface="Constantia" charset="0"/>
                <a:ea typeface="宋体" charset="0"/>
                <a:cs typeface="宋体" charset="0"/>
              </a:rPr>
              <a:t> </a:t>
            </a:r>
            <a:r>
              <a:rPr lang="en-US" altLang="zh-CN" sz="2400" dirty="0">
                <a:latin typeface="Constantia" charset="0"/>
                <a:ea typeface="宋体" charset="0"/>
                <a:cs typeface="宋体" charset="0"/>
              </a:rPr>
              <a:t>(</a:t>
            </a:r>
            <a:r>
              <a:rPr lang="en-US" altLang="zh-CN" sz="2400" dirty="0" err="1">
                <a:latin typeface="Constantia" charset="0"/>
                <a:ea typeface="宋体" charset="0"/>
                <a:cs typeface="宋体" charset="0"/>
              </a:rPr>
              <a:t>Kanner</a:t>
            </a:r>
            <a:r>
              <a:rPr lang="en-US" altLang="zh-CN" sz="2400" dirty="0">
                <a:latin typeface="Constantia" charset="0"/>
                <a:ea typeface="宋体" charset="0"/>
                <a:cs typeface="宋体" charset="0"/>
              </a:rPr>
              <a:t> 1943)</a:t>
            </a: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Asperger’s Syndrome </a:t>
            </a:r>
            <a:r>
              <a:rPr lang="en-US" altLang="zh-CN" sz="2400" dirty="0">
                <a:latin typeface="Constantia" charset="0"/>
                <a:ea typeface="宋体" charset="0"/>
                <a:cs typeface="宋体" charset="0"/>
              </a:rPr>
              <a:t>(Asperger 1944</a:t>
            </a:r>
            <a:r>
              <a:rPr lang="en-US" altLang="zh-CN" sz="2400" dirty="0" smtClean="0">
                <a:latin typeface="Constantia" charset="0"/>
                <a:ea typeface="宋体" charset="0"/>
                <a:cs typeface="宋体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Impaired development of social skills</a:t>
            </a:r>
            <a:endParaRPr lang="zh-CN" altLang="en-US" sz="2400" dirty="0" smtClean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Social interaction: withdrawal, disengagement</a:t>
            </a:r>
            <a:endParaRPr lang="zh-CN" altLang="en-US" dirty="0" smtClean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Processing of interpersonal information (e.g., empathy, understanding other’s point of view, reciprocity) </a:t>
            </a:r>
            <a:endParaRPr lang="zh-CN" altLang="en-US" dirty="0" smtClean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Interpersonal communication </a:t>
            </a:r>
            <a:endParaRPr lang="zh-CN" altLang="en-US" dirty="0" smtClean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Atypical </a:t>
            </a:r>
            <a:r>
              <a:rPr lang="en-CA" altLang="zh-CN" sz="2400" dirty="0" err="1" smtClean="0">
                <a:latin typeface="Constantia" charset="0"/>
                <a:ea typeface="宋体" charset="0"/>
                <a:cs typeface="宋体" charset="0"/>
              </a:rPr>
              <a:t>behavior</a:t>
            </a:r>
            <a:r>
              <a:rPr lang="zh-CN" altLang="en-US" sz="2400" dirty="0" smtClean="0">
                <a:latin typeface="Constantia" charset="0"/>
                <a:ea typeface="宋体" charset="0"/>
                <a:cs typeface="宋体" charset="0"/>
              </a:rPr>
              <a:t>：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repetition, self-injury, aggression</a:t>
            </a:r>
          </a:p>
          <a:p>
            <a:pPr eaLnBrk="1" hangingPunct="1">
              <a:lnSpc>
                <a:spcPct val="9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Dysfunctional relationship with objects</a:t>
            </a:r>
            <a:r>
              <a:rPr lang="zh-CN" altLang="en-US" sz="2400" dirty="0" smtClean="0">
                <a:latin typeface="Constantia" charset="0"/>
                <a:ea typeface="宋体" charset="0"/>
                <a:cs typeface="宋体" charset="0"/>
              </a:rPr>
              <a:t>：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obsession with sameness, particular manipulation, over-reaction, unusual interest (e.g., train schedule, make of automobile, calendar)</a:t>
            </a:r>
            <a:endParaRPr lang="zh-CN" altLang="en-US" sz="2400" dirty="0" smtClean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  <a:buFont typeface="Wingdings 2" charset="0"/>
              <a:buNone/>
            </a:pPr>
            <a:endParaRPr lang="en-US" altLang="zh-CN" sz="20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CA" sz="3600" smtClean="0">
                <a:solidFill>
                  <a:srgbClr val="7030A0"/>
                </a:solidFill>
                <a:ea typeface="+mj-ea"/>
              </a:rPr>
              <a:t>What Happens in SSLD?</a:t>
            </a:r>
            <a:endParaRPr lang="en-CA" sz="3600">
              <a:solidFill>
                <a:srgbClr val="7030A0"/>
              </a:solidFill>
              <a:ea typeface="+mj-ea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Through systematic learning, the child can master effective agentive, interpersonal and social strategies and skills. These will lead to need gratification, displacing the original symptoms.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/>
            <a:r>
              <a:rPr lang="en-CA" sz="2400">
                <a:latin typeface="Constantia" charset="0"/>
              </a:rPr>
              <a:t>In SSLD, the child does not only learn specific skills (e.g., eye contact, verbal requests) but also learns how to learn – imitation, observation learning, and symbolically mediated learning</a:t>
            </a:r>
          </a:p>
          <a:p>
            <a:pPr eaLnBrk="1" hangingPunct="1"/>
            <a:r>
              <a:rPr lang="en-CA" sz="2400">
                <a:latin typeface="Constantia" charset="0"/>
              </a:rPr>
              <a:t>SSLD learning is grounded in real life, involving people in the child’s life world (parents, siblings, peers)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114800" y="395582"/>
            <a:ext cx="4708078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ct val="25000"/>
              <a:buFont typeface="Short Stack"/>
              <a:buNone/>
            </a:pPr>
            <a:r>
              <a:rPr lang="en-US" sz="2800" b="0" i="0" u="none" strike="noStrike" cap="none" dirty="0" smtClean="0">
                <a:solidFill>
                  <a:srgbClr val="31859C"/>
                </a:solidFill>
                <a:latin typeface="Short Stack"/>
                <a:ea typeface="Short Stack"/>
                <a:cs typeface="Short Stack"/>
                <a:sym typeface="Short Stack"/>
              </a:rPr>
              <a:t>Replacing Problem Behavior</a:t>
            </a:r>
            <a:r>
              <a:rPr lang="en-US" sz="2800" b="0" i="0" u="none" strike="noStrike" cap="none" dirty="0">
                <a:solidFill>
                  <a:srgbClr val="31859C"/>
                </a:solidFill>
                <a:latin typeface="Short Stack"/>
                <a:ea typeface="Short Stack"/>
                <a:cs typeface="Short Stack"/>
                <a:sym typeface="Short Stack"/>
              </a:rPr>
              <a:t/>
            </a:r>
            <a:br>
              <a:rPr lang="en-US" sz="2800" b="0" i="0" u="none" strike="noStrike" cap="none" dirty="0">
                <a:solidFill>
                  <a:srgbClr val="31859C"/>
                </a:solidFill>
                <a:latin typeface="Short Stack"/>
                <a:ea typeface="Short Stack"/>
                <a:cs typeface="Short Stack"/>
                <a:sym typeface="Short Stack"/>
              </a:rPr>
            </a:br>
            <a:r>
              <a:rPr lang="en-US" sz="2400" b="0" i="0" u="none" strike="noStrike" cap="none" dirty="0" smtClean="0">
                <a:solidFill>
                  <a:srgbClr val="31859C"/>
                </a:solidFill>
                <a:latin typeface="Short Stack"/>
                <a:ea typeface="Short Stack"/>
                <a:cs typeface="Short Stack"/>
                <a:sym typeface="Short Stack"/>
              </a:rPr>
              <a:t>ASD</a:t>
            </a:r>
            <a:endParaRPr lang="en-US" sz="2400" b="0" i="0" u="none" strike="noStrike" cap="none" dirty="0">
              <a:solidFill>
                <a:srgbClr val="31859C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2572714" y="2720396"/>
            <a:ext cx="3124381" cy="3067122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rgbClr val="B6DDE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2811041" y="2920193"/>
            <a:ext cx="2662607" cy="2663001"/>
          </a:xfrm>
          <a:prstGeom prst="ellipse">
            <a:avLst/>
          </a:prstGeom>
          <a:solidFill>
            <a:srgbClr val="B6DDE7"/>
          </a:solidFill>
          <a:ln w="9525" cap="flat" cmpd="sng">
            <a:solidFill>
              <a:srgbClr val="B6DDE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2877474" y="3292075"/>
            <a:ext cx="2516803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B"/>
              </a:buClr>
              <a:buSzPct val="25000"/>
              <a:buFont typeface="Nunito"/>
              <a:buNone/>
            </a:pPr>
            <a:r>
              <a:rPr lang="en-US" sz="2400" b="1" i="0" u="none" strike="noStrike" cap="none" dirty="0">
                <a:solidFill>
                  <a:srgbClr val="31859B"/>
                </a:solidFill>
                <a:latin typeface="Nunito"/>
                <a:ea typeface="Nunito"/>
                <a:cs typeface="Nunito"/>
                <a:sym typeface="Nunito"/>
              </a:rPr>
              <a:t>Needs/Goals</a:t>
            </a:r>
          </a:p>
        </p:txBody>
      </p:sp>
      <p:sp>
        <p:nvSpPr>
          <p:cNvPr id="94" name="Shape 94"/>
          <p:cNvSpPr/>
          <p:nvPr/>
        </p:nvSpPr>
        <p:spPr>
          <a:xfrm>
            <a:off x="6155451" y="2196339"/>
            <a:ext cx="2210230" cy="822958"/>
          </a:xfrm>
          <a:prstGeom prst="flowChartProcess">
            <a:avLst/>
          </a:prstGeom>
          <a:solidFill>
            <a:srgbClr val="EAF1DD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122462" y="5533710"/>
            <a:ext cx="2210230" cy="822958"/>
          </a:xfrm>
          <a:prstGeom prst="flowChartProcess">
            <a:avLst/>
          </a:prstGeom>
          <a:solidFill>
            <a:srgbClr val="EAF1DD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6509557" y="4382966"/>
            <a:ext cx="2210230" cy="822958"/>
          </a:xfrm>
          <a:prstGeom prst="flowChartProcess">
            <a:avLst/>
          </a:prstGeom>
          <a:solidFill>
            <a:srgbClr val="EAF1DD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6509557" y="3261272"/>
            <a:ext cx="2210230" cy="822958"/>
          </a:xfrm>
          <a:prstGeom prst="flowChartProcess">
            <a:avLst/>
          </a:prstGeom>
          <a:solidFill>
            <a:srgbClr val="EAF1DD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362484" y="2720396"/>
            <a:ext cx="2210230" cy="822958"/>
          </a:xfrm>
          <a:prstGeom prst="flowChartProcess">
            <a:avLst/>
          </a:prstGeom>
          <a:solidFill>
            <a:srgbClr val="F2DADA"/>
          </a:solidFill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362484" y="4927673"/>
            <a:ext cx="2210230" cy="822958"/>
          </a:xfrm>
          <a:prstGeom prst="flowChartProcess">
            <a:avLst/>
          </a:prstGeom>
          <a:solidFill>
            <a:srgbClr val="F2DADA"/>
          </a:solidFill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" name="Shape 100"/>
          <p:cNvCxnSpPr>
            <a:stCxn id="91" idx="5"/>
            <a:endCxn id="95" idx="1"/>
          </p:cNvCxnSpPr>
          <p:nvPr/>
        </p:nvCxnSpPr>
        <p:spPr>
          <a:xfrm>
            <a:off x="5239540" y="5338348"/>
            <a:ext cx="882900" cy="6069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Shape 101"/>
          <p:cNvCxnSpPr>
            <a:endCxn id="96" idx="1"/>
          </p:cNvCxnSpPr>
          <p:nvPr/>
        </p:nvCxnSpPr>
        <p:spPr>
          <a:xfrm>
            <a:off x="5641657" y="4672645"/>
            <a:ext cx="867900" cy="1218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Shape 102"/>
          <p:cNvCxnSpPr>
            <a:endCxn id="97" idx="1"/>
          </p:cNvCxnSpPr>
          <p:nvPr/>
        </p:nvCxnSpPr>
        <p:spPr>
          <a:xfrm rot="10800000" flipH="1">
            <a:off x="5680657" y="3672751"/>
            <a:ext cx="828900" cy="2412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" name="Shape 103"/>
          <p:cNvCxnSpPr>
            <a:stCxn id="98" idx="3"/>
          </p:cNvCxnSpPr>
          <p:nvPr/>
        </p:nvCxnSpPr>
        <p:spPr>
          <a:xfrm>
            <a:off x="2572714" y="3131875"/>
            <a:ext cx="379800" cy="1602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Shape 104"/>
          <p:cNvCxnSpPr>
            <a:stCxn id="91" idx="7"/>
            <a:endCxn id="94" idx="1"/>
          </p:cNvCxnSpPr>
          <p:nvPr/>
        </p:nvCxnSpPr>
        <p:spPr>
          <a:xfrm rot="10800000" flipH="1">
            <a:off x="5239540" y="2607965"/>
            <a:ext cx="915900" cy="5616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Shape 105"/>
          <p:cNvCxnSpPr>
            <a:stCxn id="99" idx="3"/>
          </p:cNvCxnSpPr>
          <p:nvPr/>
        </p:nvCxnSpPr>
        <p:spPr>
          <a:xfrm rot="10800000" flipH="1">
            <a:off x="2572714" y="5172952"/>
            <a:ext cx="287700" cy="16620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6" name="Shape 106"/>
          <p:cNvSpPr txBox="1"/>
          <p:nvPr/>
        </p:nvSpPr>
        <p:spPr>
          <a:xfrm>
            <a:off x="2860488" y="3658066"/>
            <a:ext cx="2624929" cy="1631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Agency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</a:t>
            </a:r>
            <a:endParaRPr lang="en-US" sz="20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Pleasurable Stimulation</a:t>
            </a:r>
            <a:endParaRPr lang="en-US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Control/Mastery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</a:t>
            </a:r>
            <a:endParaRPr lang="en-US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362483" y="2720396"/>
            <a:ext cx="2316557" cy="8309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Stereotypic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dirty="0" smtClean="0">
                <a:solidFill>
                  <a:schemeClr val="dk1"/>
                </a:solidFill>
              </a:rPr>
              <a:t>Repetitive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Behavior </a:t>
            </a:r>
            <a:endParaRPr lang="en-US"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 txBox="1"/>
          <p:nvPr/>
        </p:nvSpPr>
        <p:spPr>
          <a:xfrm>
            <a:off x="362484" y="5048617"/>
            <a:ext cx="2210228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Withdrawal, isolation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155451" y="2287047"/>
            <a:ext cx="2210228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Observation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Skills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6509557" y="3351980"/>
            <a:ext cx="2210228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Interpersonal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chemeClr val="dk1"/>
                </a:solidFill>
              </a:rPr>
              <a:t>Interaction</a:t>
            </a: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6509557" y="4473673"/>
            <a:ext cx="2210228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Emotional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chemeClr val="dk1"/>
                </a:solidFill>
              </a:rPr>
              <a:t>Regulation</a:t>
            </a: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6122462" y="5583194"/>
            <a:ext cx="2210228" cy="537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Instrumental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chemeClr val="dk1"/>
                </a:solidFill>
              </a:rPr>
              <a:t>Skills</a:t>
            </a: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443274" y="674625"/>
            <a:ext cx="320677" cy="277818"/>
          </a:xfrm>
          <a:prstGeom prst="flowChartProcess">
            <a:avLst/>
          </a:prstGeom>
          <a:solidFill>
            <a:srgbClr val="F2DADA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450454" y="1135079"/>
            <a:ext cx="320677" cy="277818"/>
          </a:xfrm>
          <a:prstGeom prst="flowChartProcess">
            <a:avLst/>
          </a:prstGeom>
          <a:solidFill>
            <a:srgbClr val="EAF1DD"/>
          </a:solidFill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967699" y="629270"/>
            <a:ext cx="234364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 Behaviour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967699" y="1135079"/>
            <a:ext cx="217732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Strategies &amp; Skills</a:t>
            </a:r>
          </a:p>
        </p:txBody>
      </p:sp>
    </p:spTree>
    <p:extLst>
      <p:ext uri="{BB962C8B-B14F-4D97-AF65-F5344CB8AC3E}">
        <p14:creationId xmlns:p14="http://schemas.microsoft.com/office/powerpoint/2010/main" val="319608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zh-CN" sz="3600" smtClean="0">
                <a:solidFill>
                  <a:srgbClr val="7030A0"/>
                </a:solidFill>
                <a:ea typeface="宋体" pitchFamily="2" charset="-122"/>
              </a:rPr>
              <a:t>Special Features of SSLD</a:t>
            </a:r>
            <a:endParaRPr lang="zh-CN" altLang="en-US" sz="36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400">
                <a:latin typeface="Constantia" charset="0"/>
                <a:ea typeface="宋体" charset="0"/>
                <a:cs typeface="宋体" charset="0"/>
              </a:rPr>
              <a:t>Learning how to learn: emphasis on observation learning (including symbolic mediation) as the most important mode of human learning</a:t>
            </a:r>
          </a:p>
          <a:p>
            <a:pPr eaLnBrk="1" hangingPunct="1">
              <a:lnSpc>
                <a:spcPct val="80000"/>
              </a:lnSpc>
            </a:pPr>
            <a:endParaRPr lang="en-US" altLang="zh-CN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Focus on behavior, yet connecting it with the key domains of human experience and environmental realities</a:t>
            </a:r>
          </a:p>
          <a:p>
            <a:pPr eaLnBrk="1" hangingPunct="1">
              <a:lnSpc>
                <a:spcPct val="80000"/>
              </a:lnSpc>
            </a:pPr>
            <a:endParaRPr lang="en-CA" altLang="zh-CN" sz="240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charset="0"/>
                <a:ea typeface="宋体" charset="0"/>
                <a:cs typeface="宋体" charset="0"/>
              </a:rPr>
              <a:t>Individualized </a:t>
            </a: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and </a:t>
            </a:r>
            <a:r>
              <a:rPr lang="en-CA" altLang="zh-CN" sz="240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charset="0"/>
                <a:ea typeface="宋体" charset="0"/>
                <a:cs typeface="宋体" charset="0"/>
              </a:rPr>
              <a:t>systematic </a:t>
            </a:r>
            <a:r>
              <a:rPr lang="en-US" altLang="zh-CN" sz="2400">
                <a:latin typeface="Constantia" charset="0"/>
                <a:ea typeface="宋体" charset="0"/>
                <a:cs typeface="宋体" charset="0"/>
              </a:rPr>
              <a:t>learning of adaptive skills and strategies</a:t>
            </a:r>
            <a:endParaRPr lang="en-CA" altLang="zh-CN" sz="240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endParaRPr lang="en-CA" altLang="zh-CN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The child comes before the structure or system, which is used to facilitate the child’s learning. We modify the structure to suit the child, not the other way around.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zh-CN" sz="3600" smtClean="0">
                <a:solidFill>
                  <a:srgbClr val="7030A0"/>
                </a:solidFill>
                <a:ea typeface="宋体" pitchFamily="2" charset="-122"/>
              </a:rPr>
              <a:t>Special Features of SSLD</a:t>
            </a:r>
            <a:endParaRPr lang="zh-CN" altLang="en-US" sz="36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Multiple contingencies thinking: Program design takes into consideration of the child’s circumstances and needs, developmental status, </a:t>
            </a:r>
          </a:p>
          <a:p>
            <a:pPr eaLnBrk="1" hangingPunct="1">
              <a:lnSpc>
                <a:spcPct val="70000"/>
              </a:lnSpc>
            </a:pPr>
            <a:endParaRPr lang="en-CA" altLang="zh-CN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Comprehensive attention to all domains: biology, motivation, emotion, cognition, behavior, and environment</a:t>
            </a:r>
          </a:p>
          <a:p>
            <a:pPr eaLnBrk="1" hangingPunct="1">
              <a:lnSpc>
                <a:spcPct val="70000"/>
              </a:lnSpc>
            </a:pPr>
            <a:endParaRPr lang="en-CA" altLang="zh-CN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Maximize opportunity, time, and space for learning</a:t>
            </a:r>
          </a:p>
          <a:p>
            <a:pPr lvl="1" eaLnBrk="1" hangingPunct="1">
              <a:lnSpc>
                <a:spcPct val="70000"/>
              </a:lnSpc>
              <a:buFont typeface="Courier New" charset="0"/>
              <a:buChar char="-"/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Mobilize family and people in the child’s life, </a:t>
            </a:r>
          </a:p>
          <a:p>
            <a:pPr lvl="1" eaLnBrk="1" hangingPunct="1">
              <a:lnSpc>
                <a:spcPct val="70000"/>
              </a:lnSpc>
              <a:buFont typeface="Courier New" charset="0"/>
              <a:buChar char="-"/>
            </a:pP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Empowering parents through parallel learning program</a:t>
            </a:r>
            <a:endParaRPr lang="zh-CN" altLang="en-US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endParaRPr lang="en-CA" altLang="zh-CN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Grounded in real life – minimize the difficulty of learning transfer </a:t>
            </a:r>
          </a:p>
          <a:p>
            <a:pPr eaLnBrk="1" hangingPunct="1">
              <a:lnSpc>
                <a:spcPct val="70000"/>
              </a:lnSpc>
            </a:pPr>
            <a:endParaRPr lang="en-CA" altLang="zh-CN" sz="8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Pragmatism: Eclectic inclusion of other methods</a:t>
            </a:r>
            <a:endParaRPr lang="zh-CN" altLang="en-US" sz="24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CA" sz="3200" smtClean="0">
                <a:solidFill>
                  <a:srgbClr val="7030A0"/>
                </a:solidFill>
                <a:ea typeface="+mj-ea"/>
              </a:rPr>
              <a:t>If you want to learn more about SSLD</a:t>
            </a:r>
            <a:endParaRPr lang="en-CA" sz="3200">
              <a:solidFill>
                <a:srgbClr val="7030A0"/>
              </a:solidFill>
              <a:ea typeface="+mj-ea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CA">
                <a:latin typeface="Constantia" charset="0"/>
              </a:rPr>
              <a:t>	</a:t>
            </a:r>
          </a:p>
          <a:p>
            <a:pPr algn="ctr" eaLnBrk="1" hangingPunct="1">
              <a:buFont typeface="Wingdings" charset="0"/>
              <a:buNone/>
            </a:pPr>
            <a:r>
              <a:rPr lang="en-CA" sz="2800">
                <a:solidFill>
                  <a:srgbClr val="7030A0"/>
                </a:solidFill>
                <a:latin typeface="Constantia" charset="0"/>
              </a:rPr>
              <a:t>You can visit our website at</a:t>
            </a:r>
          </a:p>
          <a:p>
            <a:pPr algn="ctr" eaLnBrk="1" hangingPunct="1">
              <a:buFont typeface="Wingdings" charset="0"/>
              <a:buNone/>
            </a:pPr>
            <a:endParaRPr lang="en-CA" sz="2800">
              <a:latin typeface="Constantia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CA">
                <a:latin typeface="Constantia" charset="0"/>
                <a:hlinkClick r:id="rId2"/>
              </a:rPr>
              <a:t>http://ssld.kttsang.com/</a:t>
            </a:r>
            <a:endParaRPr lang="en-CA">
              <a:latin typeface="Constantia" charset="0"/>
            </a:endParaRPr>
          </a:p>
          <a:p>
            <a:pPr algn="ctr" eaLnBrk="1" hangingPunct="1">
              <a:buFont typeface="Wingdings" charset="0"/>
              <a:buNone/>
            </a:pPr>
            <a:endParaRPr lang="en-CA">
              <a:latin typeface="Constantia" charset="0"/>
            </a:endParaRPr>
          </a:p>
          <a:p>
            <a:pPr algn="ctr" eaLnBrk="1" hangingPunct="1">
              <a:buFont typeface="Wingdings" charset="0"/>
              <a:buNone/>
            </a:pPr>
            <a:endParaRPr lang="en-CA">
              <a:latin typeface="Constant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 DSM</a:t>
            </a: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-</a:t>
            </a: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V </a:t>
            </a: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2013</a:t>
            </a:r>
            <a:br>
              <a:rPr lang="en-CA" altLang="zh-CN" dirty="0">
                <a:latin typeface="Constantia" charset="0"/>
                <a:ea typeface="宋体" charset="0"/>
                <a:cs typeface="宋体" charset="0"/>
              </a:rPr>
            </a:br>
            <a:endParaRPr lang="en-CA" dirty="0">
              <a:solidFill>
                <a:srgbClr val="7030A0"/>
              </a:solidFill>
              <a:ea typeface="+mj-ea"/>
            </a:endParaRP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1800" dirty="0" smtClean="0"/>
              <a:t>A</a:t>
            </a:r>
            <a:r>
              <a:rPr lang="en-CA" sz="1800" dirty="0"/>
              <a:t>.      Persistent deficits in social communication and social interaction across multiple contexts</a:t>
            </a:r>
          </a:p>
          <a:p>
            <a:pPr marL="0" indent="0">
              <a:buNone/>
            </a:pPr>
            <a:r>
              <a:rPr lang="en-CA" sz="1800" dirty="0"/>
              <a:t>B.      Restricted, repetitive patterns of </a:t>
            </a:r>
            <a:r>
              <a:rPr lang="en-CA" sz="1800" dirty="0" err="1"/>
              <a:t>behavior</a:t>
            </a:r>
            <a:r>
              <a:rPr lang="en-CA" sz="1800" dirty="0"/>
              <a:t>, interests, or activities, </a:t>
            </a:r>
          </a:p>
          <a:p>
            <a:pPr marL="0" indent="0">
              <a:buNone/>
            </a:pPr>
            <a:r>
              <a:rPr lang="en-CA" sz="1800" dirty="0"/>
              <a:t>C.      Symptoms must be present in the early developmental period.</a:t>
            </a:r>
          </a:p>
          <a:p>
            <a:pPr marL="0" indent="0">
              <a:buNone/>
            </a:pPr>
            <a:r>
              <a:rPr lang="en-CA" sz="1800" dirty="0"/>
              <a:t>D.      Symptoms cause clinically significant impairment in social, occupational, or other important areas of current functioning.</a:t>
            </a:r>
          </a:p>
          <a:p>
            <a:pPr marL="0" indent="0">
              <a:buNone/>
            </a:pPr>
            <a:r>
              <a:rPr lang="en-CA" sz="1800" dirty="0"/>
              <a:t>E.       These disturbances are not better explained by intellectual disability (intellectual developmental disorder) or global developmental delay. Intellectual disability and autism spectrum disorder frequently co-occur; to make comorbid diagnoses of autism spectrum disorder and intellectual disability, social communication should be below that expected for general developmental level</a:t>
            </a:r>
            <a:r>
              <a:rPr lang="en-CA" sz="1800" dirty="0" smtClean="0"/>
              <a:t>.</a:t>
            </a:r>
            <a:endParaRPr lang="en-CA" altLang="zh-CN" sz="18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708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4000" smtClean="0">
                <a:solidFill>
                  <a:srgbClr val="7030A0"/>
                </a:solidFill>
                <a:ea typeface="宋体" pitchFamily="2" charset="-122"/>
              </a:rPr>
              <a:t>Prevalence</a:t>
            </a:r>
            <a:endParaRPr lang="zh-CN" altLang="en-US" sz="40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From birth to 3 years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45 to 90/10,000</a:t>
            </a:r>
            <a:endParaRPr lang="en-US" altLang="zh-CN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3 to 4 times more prevalent among boys than girls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Girls with autism have a higher probability of intellectual impairment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Family incidence rate 4 times that of the general population</a:t>
            </a:r>
            <a:endParaRPr lang="zh-CN" altLang="en-US" sz="240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CN" sz="2400">
                <a:latin typeface="Constantia" charset="0"/>
                <a:ea typeface="宋体" charset="0"/>
                <a:cs typeface="宋体" charset="0"/>
              </a:rPr>
              <a:t>Increase over the last 3 decades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Actual increase or improved detection and diagnosis?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Over-inclusive/liberal diagnosis – political economy of diagnosis?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Environmental pollution, diet?</a:t>
            </a:r>
            <a:endParaRPr lang="en-CA" altLang="zh-CN" sz="200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lnSpc>
                <a:spcPct val="90000"/>
              </a:lnSpc>
            </a:pPr>
            <a:endParaRPr lang="zh-CN" altLang="en-US" sz="200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err="1" smtClean="0">
                <a:solidFill>
                  <a:srgbClr val="7030A0"/>
                </a:solidFill>
                <a:ea typeface="宋体" pitchFamily="2" charset="-122"/>
              </a:rPr>
              <a:t>Etiology</a:t>
            </a:r>
            <a:r>
              <a:rPr lang="en-CA" altLang="zh-CN" smtClean="0">
                <a:solidFill>
                  <a:srgbClr val="7030A0"/>
                </a:solidFill>
                <a:ea typeface="宋体" pitchFamily="2" charset="-122"/>
              </a:rPr>
              <a:t>: What are the causes?</a:t>
            </a:r>
            <a:endParaRPr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zh-CN" altLang="en-CA" dirty="0">
              <a:latin typeface="Constantia" charset="0"/>
              <a:ea typeface="宋体" charset="0"/>
              <a:cs typeface="宋体" charset="0"/>
            </a:endParaRPr>
          </a:p>
          <a:p>
            <a:pPr lvl="2" eaLnBrk="1" hangingPunct="1">
              <a:buFont typeface="Arial"/>
              <a:buChar char="•"/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Genetic: neurological development, </a:t>
            </a:r>
          </a:p>
          <a:p>
            <a:pPr lvl="2" eaLnBrk="1" hangingPunct="1">
              <a:buFont typeface="Arial"/>
              <a:buChar char="•"/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Functional disorder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lvl="2" eaLnBrk="1" hangingPunct="1">
              <a:buFont typeface="Arial"/>
              <a:buChar char="•"/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Prenatal environment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lvl="2" eaLnBrk="1" hangingPunct="1">
              <a:buFont typeface="Arial"/>
              <a:buChar char="•"/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Nurture: environment, biochemical processes</a:t>
            </a:r>
          </a:p>
          <a:p>
            <a:pPr lvl="2" eaLnBrk="1" hangingPunct="1">
              <a:buFont typeface="Arial"/>
              <a:buChar char="•"/>
            </a:pPr>
            <a:r>
              <a:rPr lang="en-CA" sz="2400" dirty="0">
                <a:latin typeface="Constantia" charset="0"/>
                <a:ea typeface="宋体" charset="0"/>
                <a:cs typeface="宋体" charset="0"/>
              </a:rPr>
              <a:t>Psychogenic theory: generally discredited</a:t>
            </a:r>
            <a:endParaRPr lang="en-US" sz="24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3600" smtClean="0">
                <a:solidFill>
                  <a:srgbClr val="7030A0"/>
                </a:solidFill>
                <a:ea typeface="宋体" pitchFamily="2" charset="-122"/>
              </a:rPr>
              <a:t>Pathology: How Does It Affect the Child?</a:t>
            </a:r>
            <a:endParaRPr lang="zh-CN" altLang="en-US" sz="360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Arial"/>
              <a:buChar char="•"/>
            </a:pP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Structural and functional anomaly in the brain</a:t>
            </a:r>
            <a:endParaRPr lang="zh-CN" altLang="en-US" sz="22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buFont typeface="Arial"/>
              <a:buChar char="•"/>
            </a:pP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Areas responsible for information processing and </a:t>
            </a:r>
            <a:r>
              <a:rPr lang="en-CA" altLang="zh-CN" sz="2200" dirty="0" err="1">
                <a:latin typeface="Constantia" charset="0"/>
                <a:ea typeface="宋体" charset="0"/>
                <a:cs typeface="宋体" charset="0"/>
              </a:rPr>
              <a:t>behavior</a:t>
            </a: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 more affected</a:t>
            </a:r>
            <a:endParaRPr lang="zh-CN" altLang="en-US" sz="22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buFont typeface="Arial"/>
              <a:buChar char="•"/>
            </a:pP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Inability to synthesize and integrate information in different modalities</a:t>
            </a:r>
            <a:endParaRPr lang="zh-CN" altLang="en-US" sz="2200" dirty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buFont typeface="Arial"/>
              <a:buChar char="•"/>
            </a:pPr>
            <a:r>
              <a:rPr lang="en-CA" altLang="zh-CN" sz="1900" dirty="0">
                <a:latin typeface="Constantia" charset="0"/>
                <a:ea typeface="宋体" charset="0"/>
                <a:cs typeface="宋体" charset="0"/>
              </a:rPr>
              <a:t>Fragmentation, selective focusing on a particular dimension or specific elements of the overall information input</a:t>
            </a:r>
            <a:endParaRPr lang="zh-CN" altLang="en-US" sz="1900" dirty="0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>
              <a:buFont typeface="Arial"/>
              <a:buChar char="•"/>
            </a:pPr>
            <a:r>
              <a:rPr lang="en-CA" altLang="zh-CN" sz="1900" dirty="0">
                <a:latin typeface="Constantia" charset="0"/>
                <a:ea typeface="宋体" charset="0"/>
                <a:cs typeface="宋体" charset="0"/>
              </a:rPr>
              <a:t>Auto-stimulation</a:t>
            </a:r>
            <a:endParaRPr lang="zh-CN" altLang="en-US" sz="19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buFont typeface="Arial"/>
              <a:buChar char="•"/>
            </a:pP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Social disorder: dysfunctional information processing including reception, integration, articulation, and expression</a:t>
            </a:r>
            <a:endParaRPr lang="zh-CN" altLang="en-US" sz="22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buFont typeface="Arial"/>
              <a:buChar char="•"/>
            </a:pPr>
            <a:r>
              <a:rPr lang="en-CA" altLang="zh-CN" sz="2200" dirty="0">
                <a:latin typeface="Constantia" charset="0"/>
                <a:ea typeface="宋体" charset="0"/>
                <a:cs typeface="宋体" charset="0"/>
              </a:rPr>
              <a:t>Impaired learning: Observation learning, imitation/modeling, symbolically  mediated learning all affected</a:t>
            </a:r>
            <a:endParaRPr lang="zh-CN" altLang="en-US" sz="22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mtClean="0">
                <a:solidFill>
                  <a:srgbClr val="7030A0"/>
                </a:solidFill>
                <a:ea typeface="宋体" pitchFamily="2" charset="-122"/>
              </a:rPr>
              <a:t>Treatment</a:t>
            </a:r>
            <a:endParaRPr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No effective medical treatment available yet</a:t>
            </a:r>
          </a:p>
          <a:p>
            <a:pPr eaLnBrk="1" hangingPunct="1"/>
            <a:endParaRPr lang="zh-CN" altLang="en-CA">
              <a:latin typeface="Constantia" charset="0"/>
              <a:ea typeface="宋体" charset="0"/>
              <a:cs typeface="宋体" charset="0"/>
            </a:endParaRPr>
          </a:p>
          <a:p>
            <a:pPr eaLnBrk="1" hangingPunct="1"/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Behavioral treatment is the major option in terms of</a:t>
            </a:r>
          </a:p>
          <a:p>
            <a:pPr lvl="1" eaLnBrk="1" hangingPunct="1"/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Symptom removal</a:t>
            </a:r>
            <a:endParaRPr lang="zh-CN" altLang="en-CA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/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Improving social competence</a:t>
            </a:r>
            <a:endParaRPr lang="zh-CN" altLang="en-CA">
              <a:latin typeface="Constantia" charset="0"/>
              <a:ea typeface="宋体" charset="0"/>
              <a:cs typeface="宋体" charset="0"/>
            </a:endParaRPr>
          </a:p>
          <a:p>
            <a:pPr lvl="1" eaLnBrk="1" hangingPunct="1"/>
            <a:r>
              <a:rPr lang="en-CA" altLang="zh-CN">
                <a:latin typeface="Constantia" charset="0"/>
                <a:ea typeface="宋体" charset="0"/>
                <a:cs typeface="宋体" charset="0"/>
              </a:rPr>
              <a:t>Subjective experience: autonomy, self-efficacy</a:t>
            </a:r>
            <a:endParaRPr lang="en-US">
              <a:latin typeface="Constant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zh-CN" sz="3200" dirty="0" smtClean="0">
                <a:solidFill>
                  <a:srgbClr val="7030A0"/>
                </a:solidFill>
                <a:ea typeface="宋体" pitchFamily="2" charset="-122"/>
              </a:rPr>
              <a:t>Applied </a:t>
            </a:r>
            <a:r>
              <a:rPr lang="en-CA" altLang="zh-CN" sz="3200" dirty="0" smtClean="0">
                <a:solidFill>
                  <a:srgbClr val="7030A0"/>
                </a:solidFill>
                <a:ea typeface="宋体" pitchFamily="2" charset="-122"/>
              </a:rPr>
              <a:t>Behavior </a:t>
            </a:r>
            <a:r>
              <a:rPr lang="en-CA" altLang="zh-CN" sz="3200" dirty="0" smtClean="0">
                <a:solidFill>
                  <a:srgbClr val="7030A0"/>
                </a:solidFill>
                <a:ea typeface="宋体" pitchFamily="2" charset="-122"/>
              </a:rPr>
              <a:t>Analysis</a:t>
            </a:r>
            <a:endParaRPr lang="zh-CN" altLang="en-US" sz="3200" dirty="0" smtClean="0">
              <a:solidFill>
                <a:srgbClr val="7030A0"/>
              </a:solidFill>
              <a:ea typeface="宋体" pitchFamily="2" charset="-122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Based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on </a:t>
            </a:r>
            <a:r>
              <a:rPr lang="en-CA" altLang="zh-CN" sz="2400" dirty="0" smtClean="0">
                <a:latin typeface="Constantia" charset="0"/>
                <a:ea typeface="宋体" charset="0"/>
                <a:cs typeface="宋体" charset="0"/>
              </a:rPr>
              <a:t>classical and operant </a:t>
            </a: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conditioning principles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Systematic incremental training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Item by item progression (e.g., getting dressed, making verbal requests)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Individual training of 30 to 40 hours per week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CA" altLang="zh-CN" sz="2400" b="1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CA" altLang="zh-CN" sz="2400" b="1" dirty="0">
                <a:latin typeface="Constantia" charset="0"/>
                <a:ea typeface="宋体" charset="0"/>
                <a:cs typeface="宋体" charset="0"/>
              </a:rPr>
              <a:t>Limitation/Problems</a:t>
            </a:r>
            <a:endParaRPr lang="zh-CN" altLang="en-CA" sz="2400" b="1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Very costly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High demand on the child’s emotion, energy, and involvement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Affects everyday life (family, socialization, schooling)</a:t>
            </a:r>
            <a:endParaRPr lang="zh-CN" altLang="en-CA" sz="2400" dirty="0">
              <a:latin typeface="Constantia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CA" altLang="zh-CN" sz="2400" dirty="0">
                <a:latin typeface="Constantia" charset="0"/>
                <a:ea typeface="宋体" charset="0"/>
                <a:cs typeface="宋体" charset="0"/>
              </a:rPr>
              <a:t>Difficulty in transfer of learning to real life situation</a:t>
            </a:r>
            <a:endParaRPr lang="en-US" sz="2400" dirty="0">
              <a:latin typeface="Constanti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Early </a:t>
            </a: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Intensive Behavioral Intervention </a:t>
            </a: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(IBI</a:t>
            </a: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)</a:t>
            </a: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/>
            </a:r>
            <a:br>
              <a:rPr lang="en-CA" altLang="zh-CN" dirty="0">
                <a:latin typeface="Constantia" charset="0"/>
                <a:ea typeface="宋体" charset="0"/>
                <a:cs typeface="宋体" charset="0"/>
              </a:rPr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>
                <a:latin typeface="Constantia" charset="0"/>
                <a:ea typeface="宋体" charset="0"/>
                <a:cs typeface="宋体" charset="0"/>
              </a:rPr>
              <a:t>Built upon ABA, founded </a:t>
            </a:r>
            <a:r>
              <a:rPr lang="en-CA" altLang="zh-CN" dirty="0">
                <a:latin typeface="Constantia" charset="0"/>
                <a:ea typeface="宋体" charset="0"/>
                <a:cs typeface="宋体" charset="0"/>
              </a:rPr>
              <a:t>by </a:t>
            </a:r>
            <a:r>
              <a:rPr lang="en-CA" dirty="0" err="1">
                <a:latin typeface="Constantia" charset="0"/>
                <a:ea typeface="宋体" charset="0"/>
                <a:cs typeface="宋体" charset="0"/>
              </a:rPr>
              <a:t>Lovaas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 (1987) at </a:t>
            </a: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UCLA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Constantia" charset="0"/>
                <a:ea typeface="宋体" charset="0"/>
                <a:cs typeface="宋体" charset="0"/>
              </a:rPr>
              <a:t>Pivotal Response Training, Discrete Trial Training, shaping, backward 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chaining, etc. 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(</a:t>
            </a:r>
            <a:r>
              <a:rPr lang="en-CA" dirty="0" err="1">
                <a:latin typeface="Constantia" charset="0"/>
                <a:ea typeface="宋体" charset="0"/>
                <a:cs typeface="宋体" charset="0"/>
              </a:rPr>
              <a:t>Dillenburger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 &amp; Keenan, 2009</a:t>
            </a: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Home-based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, required a minimum of two years of intensive intervention at forty hours per </a:t>
            </a: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Parental involvement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Operant conditioning principles, ABC (antecedents, behavior, consequences)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Pivotal </a:t>
            </a:r>
            <a:r>
              <a:rPr lang="en-CA" dirty="0">
                <a:latin typeface="Constantia" charset="0"/>
                <a:ea typeface="宋体" charset="0"/>
                <a:cs typeface="宋体" charset="0"/>
              </a:rPr>
              <a:t>Response Training (PRT): Targeting social interaction, motivation, </a:t>
            </a:r>
            <a:r>
              <a:rPr lang="en-CA" dirty="0" smtClean="0">
                <a:latin typeface="Constantia" charset="0"/>
                <a:ea typeface="宋体" charset="0"/>
                <a:cs typeface="宋体" charset="0"/>
              </a:rPr>
              <a:t>self-care, multimodal information processing</a:t>
            </a:r>
            <a:endParaRPr lang="en-CA" dirty="0">
              <a:latin typeface="Constantia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ASD (Eng)</Template>
  <TotalTime>148</TotalTime>
  <Words>1374</Words>
  <Application>Microsoft Office PowerPoint</Application>
  <PresentationFormat>On-screen Show (4:3)</PresentationFormat>
  <Paragraphs>239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Lato</vt:lpstr>
      <vt:lpstr>ＭＳ Ｐゴシック</vt:lpstr>
      <vt:lpstr>Nunito</vt:lpstr>
      <vt:lpstr>Playfair Display</vt:lpstr>
      <vt:lpstr>Radley</vt:lpstr>
      <vt:lpstr>Short Stack</vt:lpstr>
      <vt:lpstr>宋体</vt:lpstr>
      <vt:lpstr>Arial</vt:lpstr>
      <vt:lpstr>Calibri</vt:lpstr>
      <vt:lpstr>Cambria</vt:lpstr>
      <vt:lpstr>Constantia</vt:lpstr>
      <vt:lpstr>Courier New</vt:lpstr>
      <vt:lpstr>Rockwell</vt:lpstr>
      <vt:lpstr>Times New Roman</vt:lpstr>
      <vt:lpstr>Wingdings</vt:lpstr>
      <vt:lpstr>Wingdings 2</vt:lpstr>
      <vt:lpstr>Advantage</vt:lpstr>
      <vt:lpstr>ASD (Autism Spectrum Disorder) SSLD Intervention</vt:lpstr>
      <vt:lpstr>Autistic Spectrum Disorder (ASD)</vt:lpstr>
      <vt:lpstr> DSM-V 2013 </vt:lpstr>
      <vt:lpstr>Prevalence</vt:lpstr>
      <vt:lpstr>Etiology: What are the causes?</vt:lpstr>
      <vt:lpstr>Pathology: How Does It Affect the Child?</vt:lpstr>
      <vt:lpstr>Treatment</vt:lpstr>
      <vt:lpstr>Applied Behavior Analysis</vt:lpstr>
      <vt:lpstr>Early Intensive Behavioral Intervention (IBI) </vt:lpstr>
      <vt:lpstr>TEACCH  Treatment and Education of Autistic and Related Communication Handicapped Children</vt:lpstr>
      <vt:lpstr>Filial Therapy Garza, Watts, &amp; Kinsworthy, 2015</vt:lpstr>
      <vt:lpstr>Other Treatment Methods</vt:lpstr>
      <vt:lpstr>Major Practice Challenges and Issues</vt:lpstr>
      <vt:lpstr>Key Pointers from Previous Research</vt:lpstr>
      <vt:lpstr>SSLD </vt:lpstr>
      <vt:lpstr>SSLD Understanding of Autism</vt:lpstr>
      <vt:lpstr>PowerPoint Presentation</vt:lpstr>
      <vt:lpstr>Being-in-the-World</vt:lpstr>
      <vt:lpstr>PowerPoint Presentation</vt:lpstr>
      <vt:lpstr>What Happens in SSLD?</vt:lpstr>
      <vt:lpstr>Replacing Problem Behavior ASD</vt:lpstr>
      <vt:lpstr>Special Features of SSLD</vt:lpstr>
      <vt:lpstr>Special Features of SSLD</vt:lpstr>
      <vt:lpstr>If you want to learn more about SSLD</vt:lpstr>
    </vt:vector>
  </TitlesOfParts>
  <Company>FSW/UT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 (Autism Spectrum Disorder) SSLD Intervention</dc:title>
  <dc:creator>Ka Tat Tsang</dc:creator>
  <cp:lastModifiedBy>Ka Tat Tsang</cp:lastModifiedBy>
  <cp:revision>7</cp:revision>
  <dcterms:created xsi:type="dcterms:W3CDTF">2017-09-18T00:23:44Z</dcterms:created>
  <dcterms:modified xsi:type="dcterms:W3CDTF">2017-09-18T02:52:30Z</dcterms:modified>
</cp:coreProperties>
</file>